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CCFFFF"/>
    <a:srgbClr val="E5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557" autoAdjust="0"/>
  </p:normalViewPr>
  <p:slideViewPr>
    <p:cSldViewPr snapToGrid="0">
      <p:cViewPr>
        <p:scale>
          <a:sx n="58" d="100"/>
          <a:sy n="58" d="100"/>
        </p:scale>
        <p:origin x="9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48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427C911E-E945-4D3B-9A57-B34E3A82B1DB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5"/>
            <a:ext cx="3078163" cy="4699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822C5D13-3F4A-43E9-A2AF-31D25D26C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94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11731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2C5D13-3F4A-43E9-A2AF-31D25D26CE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335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B9CB-9389-4F86-86A0-BDF8F4509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288F34-D876-4809-9810-8E8EC581D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9" indent="0" algn="ctr">
              <a:buNone/>
              <a:defRPr sz="2000"/>
            </a:lvl2pPr>
            <a:lvl3pPr marL="914398" indent="0" algn="ctr">
              <a:buNone/>
              <a:defRPr sz="1800"/>
            </a:lvl3pPr>
            <a:lvl4pPr marL="1371598" indent="0" algn="ctr">
              <a:buNone/>
              <a:defRPr sz="1600"/>
            </a:lvl4pPr>
            <a:lvl5pPr marL="1828797" indent="0" algn="ctr">
              <a:buNone/>
              <a:defRPr sz="1600"/>
            </a:lvl5pPr>
            <a:lvl6pPr marL="2285996" indent="0" algn="ctr">
              <a:buNone/>
              <a:defRPr sz="1600"/>
            </a:lvl6pPr>
            <a:lvl7pPr marL="2743195" indent="0" algn="ctr">
              <a:buNone/>
              <a:defRPr sz="1600"/>
            </a:lvl7pPr>
            <a:lvl8pPr marL="3200395" indent="0" algn="ctr">
              <a:buNone/>
              <a:defRPr sz="1600"/>
            </a:lvl8pPr>
            <a:lvl9pPr marL="365759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EAE49-BE95-40A2-8386-3E4EDE18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6A593-47D1-48D5-9DE0-32C80DFEE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2DEFF-A43F-4391-9C6B-CCD86F3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7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3D56-AFEB-4465-BF27-FDC02A1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FE6129-92CF-4FF5-95EB-A11D762E0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19CE3-85A7-4818-BDAA-A24D126D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9B3CA-86E6-4508-B1DC-263B1F596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1FFB3-95B8-488A-964A-0069BD90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2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C7356-6579-429F-967D-48C4824F9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CB9F-2EBC-420E-A1F5-BD06C60D2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AF1-29E7-4108-B880-1F0537CF8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6E163-1848-4342-8E31-4482DB82B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9F96-D23E-45DC-91E0-6E11BDD31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8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4A4E5-EB19-4AB4-958F-FD50AD58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2319D-93BA-425B-96AD-7DF5B47AF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FE52A-1D8E-4C34-835A-1B8B3AB7D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0E1E7-5664-4863-B4AE-F2D3EACE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188D-BD3A-474E-AB94-02076AFA1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21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14CD-799B-49E2-A327-CA718771D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BAF00-CB4A-4CAA-9D0A-11BFFDE04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DE4D0-38B7-4609-996B-951DCC44D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9200C-E33D-4D24-B3C9-A28C19B2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E23EE-3697-4E82-B4EF-2A5F8827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A9C6F-8BBD-495A-9201-340BF8ED3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AB2E-B960-4292-8DE1-E0A5C0580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ED3BD-1D3F-450F-ABC7-A44E8B8C1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A8BB-5A6A-49BD-B72B-0995E512C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F69B2-9BEA-4308-AEFA-28231B3C7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7D019-CE6D-4088-953B-46E49CB1F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D6E4-6B21-49A8-8B62-642773BFD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06546-864C-44D3-AAA6-A04E3F3C6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911DB-4EA4-436E-9200-309F415AF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67BAF3-F99A-4447-B5BF-F856F2FAC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9" indent="0">
              <a:buNone/>
              <a:defRPr sz="2000" b="1"/>
            </a:lvl2pPr>
            <a:lvl3pPr marL="914398" indent="0">
              <a:buNone/>
              <a:defRPr sz="1800" b="1"/>
            </a:lvl3pPr>
            <a:lvl4pPr marL="1371598" indent="0">
              <a:buNone/>
              <a:defRPr sz="1600" b="1"/>
            </a:lvl4pPr>
            <a:lvl5pPr marL="1828797" indent="0">
              <a:buNone/>
              <a:defRPr sz="1600" b="1"/>
            </a:lvl5pPr>
            <a:lvl6pPr marL="2285996" indent="0">
              <a:buNone/>
              <a:defRPr sz="1600" b="1"/>
            </a:lvl6pPr>
            <a:lvl7pPr marL="2743195" indent="0">
              <a:buNone/>
              <a:defRPr sz="1600" b="1"/>
            </a:lvl7pPr>
            <a:lvl8pPr marL="3200395" indent="0">
              <a:buNone/>
              <a:defRPr sz="1600" b="1"/>
            </a:lvl8pPr>
            <a:lvl9pPr marL="365759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C2F5E2-3FE1-4296-8395-3C03B48201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CCEFA4-4FA0-4F49-A461-1DDA25F5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4633A6-B093-42E7-ACC9-9618557F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3E57D-6D26-4E86-903F-9AC2D995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6BAC-C7A8-497D-8F78-E2E9D151E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850FC-EEE9-49D5-8FEB-CC22323F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73237-7086-430F-AB31-D24F77CB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6483AB-4A57-41F2-B444-7D4CBD8E3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02EEF-106B-4CFC-8436-00FAC9D0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80D648-FFD6-47B5-9F33-73B6C0863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8FC54-4E2D-42F0-A034-D188CA5A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946E-AFC8-4E60-A0F2-E4D11A73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0AF03-1EF2-483A-A6A6-D49853D70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5EEDC-7EA7-41CE-991B-F63D266EF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EF3D-816F-4F93-91D5-AAA8FA4A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A610B-160D-45F1-9EC7-D54EACC01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FB4CD-465D-4CBB-A0E0-D7BEE70C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FB9BB-EDCC-4C20-8378-75F1711C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2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6D7547-CF92-4D2A-891C-313899B91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199" indent="0">
              <a:buNone/>
              <a:defRPr sz="2800"/>
            </a:lvl2pPr>
            <a:lvl3pPr marL="914398" indent="0">
              <a:buNone/>
              <a:defRPr sz="2400"/>
            </a:lvl3pPr>
            <a:lvl4pPr marL="1371598" indent="0">
              <a:buNone/>
              <a:defRPr sz="2000"/>
            </a:lvl4pPr>
            <a:lvl5pPr marL="1828797" indent="0">
              <a:buNone/>
              <a:defRPr sz="2000"/>
            </a:lvl5pPr>
            <a:lvl6pPr marL="2285996" indent="0">
              <a:buNone/>
              <a:defRPr sz="2000"/>
            </a:lvl6pPr>
            <a:lvl7pPr marL="2743195" indent="0">
              <a:buNone/>
              <a:defRPr sz="2000"/>
            </a:lvl7pPr>
            <a:lvl8pPr marL="3200395" indent="0">
              <a:buNone/>
              <a:defRPr sz="2000"/>
            </a:lvl8pPr>
            <a:lvl9pPr marL="365759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BBEC9-6BF8-4CF4-8CAF-A22F31E1B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9" indent="0">
              <a:buNone/>
              <a:defRPr sz="1400"/>
            </a:lvl2pPr>
            <a:lvl3pPr marL="914398" indent="0">
              <a:buNone/>
              <a:defRPr sz="1200"/>
            </a:lvl3pPr>
            <a:lvl4pPr marL="1371598" indent="0">
              <a:buNone/>
              <a:defRPr sz="1000"/>
            </a:lvl4pPr>
            <a:lvl5pPr marL="1828797" indent="0">
              <a:buNone/>
              <a:defRPr sz="1000"/>
            </a:lvl5pPr>
            <a:lvl6pPr marL="2285996" indent="0">
              <a:buNone/>
              <a:defRPr sz="1000"/>
            </a:lvl6pPr>
            <a:lvl7pPr marL="2743195" indent="0">
              <a:buNone/>
              <a:defRPr sz="1000"/>
            </a:lvl7pPr>
            <a:lvl8pPr marL="3200395" indent="0">
              <a:buNone/>
              <a:defRPr sz="1000"/>
            </a:lvl8pPr>
            <a:lvl9pPr marL="365759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B8EEF-2AB6-471D-8DF6-5667014F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21B3B5-48C7-4273-B375-2651ABCB7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3601C-1FE5-43B7-9127-562E44FD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4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B655BD-1F89-4581-8A90-681B4FE5C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5B5ABA-E160-4BA1-AF05-8655431A9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D4EF-B9EA-434C-A19D-DDF947384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2646-FD4D-45FC-AA06-7CEE4E7107B7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96A65-507E-4560-A014-65CF051B46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558F-0A5E-4F49-80E1-F6C886E61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ABDE-72FE-43D4-9C9F-077BDF7CD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3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8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8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7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6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94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95" indent="-228600" algn="l" defTabSz="91439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9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8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7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6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95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94" algn="l" defTabSz="91439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amark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hyperlink" Target="http://pixabay.com/en/snowflake-gray-fall-sky-grey-304521/" TargetMode="External"/><Relationship Id="rId9" Type="http://schemas.openxmlformats.org/officeDocument/2006/relationships/hyperlink" Target="mailto:foodservices@lowell.k12.m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A black background with white snowflakes&#10;&#10;Description automatically generated">
            <a:extLst>
              <a:ext uri="{FF2B5EF4-FFF2-40B4-BE49-F238E27FC236}">
                <a16:creationId xmlns:a16="http://schemas.microsoft.com/office/drawing/2014/main" id="{0C5E1E84-600D-1189-AA91-CEED27EA94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rot="700164">
            <a:off x="420467" y="1672309"/>
            <a:ext cx="3128697" cy="235142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02C609-6278-41FA-9D43-7787F196FC2C}"/>
              </a:ext>
            </a:extLst>
          </p:cNvPr>
          <p:cNvSpPr txBox="1"/>
          <p:nvPr/>
        </p:nvSpPr>
        <p:spPr>
          <a:xfrm>
            <a:off x="12445" y="5117282"/>
            <a:ext cx="3837367" cy="369332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3DD91E-7755-4F12-8594-B3D6EA2132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7010400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2571716-145C-4C45-AB30-52BE3A0970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719642"/>
              </p:ext>
            </p:extLst>
          </p:nvPr>
        </p:nvGraphicFramePr>
        <p:xfrm>
          <a:off x="3904181" y="44845"/>
          <a:ext cx="8138272" cy="6758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588">
                  <a:extLst>
                    <a:ext uri="{9D8B030D-6E8A-4147-A177-3AD203B41FA5}">
                      <a16:colId xmlns:a16="http://schemas.microsoft.com/office/drawing/2014/main" val="2181094127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3971655745"/>
                    </a:ext>
                  </a:extLst>
                </a:gridCol>
                <a:gridCol w="1625921">
                  <a:extLst>
                    <a:ext uri="{9D8B030D-6E8A-4147-A177-3AD203B41FA5}">
                      <a16:colId xmlns:a16="http://schemas.microsoft.com/office/drawing/2014/main" val="1877057737"/>
                    </a:ext>
                  </a:extLst>
                </a:gridCol>
                <a:gridCol w="1665337">
                  <a:extLst>
                    <a:ext uri="{9D8B030D-6E8A-4147-A177-3AD203B41FA5}">
                      <a16:colId xmlns:a16="http://schemas.microsoft.com/office/drawing/2014/main" val="1187090757"/>
                    </a:ext>
                  </a:extLst>
                </a:gridCol>
                <a:gridCol w="1586505">
                  <a:extLst>
                    <a:ext uri="{9D8B030D-6E8A-4147-A177-3AD203B41FA5}">
                      <a16:colId xmlns:a16="http://schemas.microsoft.com/office/drawing/2014/main" val="335885932"/>
                    </a:ext>
                  </a:extLst>
                </a:gridCol>
              </a:tblGrid>
              <a:tr h="1474636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 with 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Frudel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1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Cranberry Oatmeal Round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65497"/>
                  </a:ext>
                </a:extLst>
              </a:tr>
              <a:tr h="12982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Maple Mini Waffle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Blueberry Muffin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Oranges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Benefit Bar</a:t>
                      </a:r>
                      <a:endParaRPr lang="en-US" sz="900" dirty="0"/>
                    </a:p>
                    <a:p>
                      <a:pPr lvl="0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lvl="0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Strawberries &amp; Clementines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UBR Round</a:t>
                      </a:r>
                    </a:p>
                    <a:p>
                      <a:pPr marL="0" lvl="0" algn="l"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lvl="0" algn="l"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Fresh Fruit Cup &amp; Juice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Cinnamon Roll</a:t>
                      </a:r>
                      <a:endParaRPr lang="en-US" sz="900" dirty="0"/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Served with Apples and Bananas</a:t>
                      </a:r>
                      <a:endParaRPr lang="en-US" sz="900" dirty="0"/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887484"/>
                  </a:ext>
                </a:extLst>
              </a:tr>
              <a:tr h="1416235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Assorted Cereal Bowls with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Graham Cracker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Chocolate Chip Muffin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Clementines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pPr marL="0" algn="l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Breakfast Bread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Bagel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38507"/>
                  </a:ext>
                </a:extLst>
              </a:tr>
              <a:tr h="12848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Pumpkin Breakfast Bread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Pears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Blueberry Muffin</a:t>
                      </a:r>
                    </a:p>
                    <a:p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Betty Crocker Bar </a:t>
                      </a: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with Graham Cracker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Apples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Clementines</a:t>
                      </a:r>
                    </a:p>
                    <a:p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Oatmeal Raisin Round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  <a:p>
                      <a:pPr marL="0" algn="l" defTabSz="914400" rtl="0" eaLnBrk="1" latinLnBrk="0" hangingPunct="1"/>
                      <a:endParaRPr kumimoji="0" lang="en-US" sz="14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0" lang="en-US" sz="1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algn="l" defTabSz="914400" rtl="0" eaLnBrk="1" latinLnBrk="0" hangingPunct="1"/>
                      <a:endParaRPr kumimoji="0" lang="en-US" sz="9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Apples &amp; Bananas</a:t>
                      </a:r>
                    </a:p>
                  </a:txBody>
                  <a:tcPr>
                    <a:solidFill>
                      <a:srgbClr val="E5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280386"/>
                  </a:ext>
                </a:extLst>
              </a:tr>
              <a:tr h="1284830"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26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School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Memorial Day 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27</a:t>
                      </a:r>
                      <a:endParaRPr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Chocolate Chip Muffin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Oranges &amp; Juice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28</a:t>
                      </a: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Betty Crocker Bar with Graham Cracker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Served with Apples &amp; Clementines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defTabSz="914400">
                        <a:buNone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29</a:t>
                      </a: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Mini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Cinni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Caramel Bagel</a:t>
                      </a:r>
                    </a:p>
                    <a:p>
                      <a:pPr marL="0" lvl="0" algn="l" defTabSz="914400">
                        <a:buNone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algn="l" defTabSz="914400">
                        <a:buNone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Fresh Fruit Cup &amp; Juice</a:t>
                      </a:r>
                    </a:p>
                  </a:txBody>
                  <a:tcPr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</a:rPr>
                        <a:t>30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Bagel with Cream Cheese</a:t>
                      </a: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Served with Apple &amp; </a:t>
                      </a:r>
                      <a:r>
                        <a:rPr kumimoji="0" lang="en-US" sz="9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30256"/>
                  </a:ext>
                </a:extLst>
              </a:tr>
            </a:tbl>
          </a:graphicData>
        </a:graphic>
      </p:graphicFrame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8F4D9FFD-30E3-446E-AB72-95640A3D3F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89" y="0"/>
            <a:ext cx="2035247" cy="931158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96293367-90A0-4276-B79A-F6FAC5EC3F5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" y="6591159"/>
            <a:ext cx="939288" cy="2668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306E0E-3DF4-432C-9055-BC013AC01D8B}"/>
              </a:ext>
            </a:extLst>
          </p:cNvPr>
          <p:cNvSpPr txBox="1"/>
          <p:nvPr/>
        </p:nvSpPr>
        <p:spPr>
          <a:xfrm>
            <a:off x="12446" y="4664793"/>
            <a:ext cx="3837366" cy="184448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EC6B0F-4050-40DA-AF2E-97BA7348F674}"/>
              </a:ext>
            </a:extLst>
          </p:cNvPr>
          <p:cNvSpPr txBox="1"/>
          <p:nvPr/>
        </p:nvSpPr>
        <p:spPr>
          <a:xfrm>
            <a:off x="1020028" y="6517834"/>
            <a:ext cx="1822197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>
                <a:latin typeface="Arial" panose="020B0604020202020204" pitchFamily="34" charset="0"/>
                <a:cs typeface="Arial" panose="020B0604020202020204" pitchFamily="34" charset="0"/>
              </a:rPr>
              <a:t>opportunity provider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5CCA0-37D9-4E5B-87AB-DE0DE29CF141}"/>
              </a:ext>
            </a:extLst>
          </p:cNvPr>
          <p:cNvSpPr txBox="1"/>
          <p:nvPr/>
        </p:nvSpPr>
        <p:spPr>
          <a:xfrm>
            <a:off x="-1739" y="4992734"/>
            <a:ext cx="3831147" cy="1061829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Check out https://lowellk12ma.nutrislice.com/ for Menu’s, Nutrition Education &amp; Monthly Promotions! Questions or concerns please contact </a:t>
            </a:r>
            <a:r>
              <a:rPr lang="en-US" sz="900" u="sng" dirty="0">
                <a:solidFill>
                  <a:srgbClr val="0563C1"/>
                </a:solidFill>
                <a:hlinkClick r:id="rId9"/>
              </a:rPr>
              <a:t>foodservices@lowell.k12.ma.us</a:t>
            </a:r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​</a:t>
            </a:r>
          </a:p>
          <a:p>
            <a:pPr algn="l" rtl="0" fontAlgn="base"/>
            <a:r>
              <a:rPr lang="en-US" sz="900" dirty="0">
                <a:solidFill>
                  <a:srgbClr val="000000"/>
                </a:solidFill>
              </a:rPr>
              <a:t>All Breakfast items are whole grain. Offered Daily: 1 % and Skim Milk and Fresh Fruit All Breakfast is provided free for all students. Menu is subject to change. ​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AC6FB5-3F49-DAD7-9C5E-936A3C429AEE}"/>
              </a:ext>
            </a:extLst>
          </p:cNvPr>
          <p:cNvSpPr txBox="1"/>
          <p:nvPr/>
        </p:nvSpPr>
        <p:spPr>
          <a:xfrm>
            <a:off x="542496" y="3642129"/>
            <a:ext cx="2884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 2025</a:t>
            </a:r>
          </a:p>
          <a:p>
            <a:pPr algn="ctr"/>
            <a:r>
              <a:rPr lang="en-US" b="1" dirty="0"/>
              <a:t>Elementary</a:t>
            </a:r>
          </a:p>
          <a:p>
            <a:pPr algn="ctr"/>
            <a:r>
              <a:rPr lang="en-US" b="1" dirty="0"/>
              <a:t>Breakfast Menu</a:t>
            </a:r>
          </a:p>
        </p:txBody>
      </p:sp>
    </p:spTree>
    <p:extLst>
      <p:ext uri="{BB962C8B-B14F-4D97-AF65-F5344CB8AC3E}">
        <p14:creationId xmlns:p14="http://schemas.microsoft.com/office/powerpoint/2010/main" val="38596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5650</TotalTime>
  <Words>326</Words>
  <Application>Microsoft Office PowerPoint</Application>
  <PresentationFormat>Widescreen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Dastalfo, Holly</dc:creator>
  <cp:lastModifiedBy>Tedford, Rachel</cp:lastModifiedBy>
  <cp:revision>17</cp:revision>
  <cp:lastPrinted>2024-12-06T17:34:32Z</cp:lastPrinted>
  <dcterms:created xsi:type="dcterms:W3CDTF">2021-08-18T16:32:14Z</dcterms:created>
  <dcterms:modified xsi:type="dcterms:W3CDTF">2025-04-28T13:38:18Z</dcterms:modified>
</cp:coreProperties>
</file>